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57" r:id="rId5"/>
    <p:sldId id="260" r:id="rId6"/>
    <p:sldId id="268" r:id="rId7"/>
    <p:sldId id="264" r:id="rId8"/>
    <p:sldId id="262" r:id="rId9"/>
    <p:sldId id="263" r:id="rId10"/>
    <p:sldId id="271" r:id="rId11"/>
    <p:sldId id="267" r:id="rId12"/>
    <p:sldId id="269" r:id="rId13"/>
    <p:sldId id="266" r:id="rId14"/>
    <p:sldId id="270" r:id="rId15"/>
    <p:sldId id="265" r:id="rId1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2" d="100"/>
          <a:sy n="62" d="100"/>
        </p:scale>
        <p:origin x="28"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5C5B434F-79F2-4E3A-94A1-37C76DEE50BC}" type="datetimeFigureOut">
              <a:rPr lang="ru-RU" smtClean="0"/>
              <a:t>16.02.2025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ACF9D36-20E9-4DF0-B396-29773C33EBD1}" type="slidenum">
              <a:rPr lang="ru-RU" smtClean="0"/>
              <a:t>‹#›</a:t>
            </a:fld>
            <a:endParaRPr lang="ru-RU"/>
          </a:p>
        </p:txBody>
      </p:sp>
    </p:spTree>
    <p:extLst>
      <p:ext uri="{BB962C8B-B14F-4D97-AF65-F5344CB8AC3E}">
        <p14:creationId xmlns:p14="http://schemas.microsoft.com/office/powerpoint/2010/main" val="123631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5C5B434F-79F2-4E3A-94A1-37C76DEE50BC}" type="datetimeFigureOut">
              <a:rPr lang="ru-RU" smtClean="0"/>
              <a:t>16.02.2025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ACF9D36-20E9-4DF0-B396-29773C33EBD1}" type="slidenum">
              <a:rPr lang="ru-RU" smtClean="0"/>
              <a:t>‹#›</a:t>
            </a:fld>
            <a:endParaRPr lang="ru-RU"/>
          </a:p>
        </p:txBody>
      </p:sp>
    </p:spTree>
    <p:extLst>
      <p:ext uri="{BB962C8B-B14F-4D97-AF65-F5344CB8AC3E}">
        <p14:creationId xmlns:p14="http://schemas.microsoft.com/office/powerpoint/2010/main" val="3416255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5C5B434F-79F2-4E3A-94A1-37C76DEE50BC}" type="datetimeFigureOut">
              <a:rPr lang="ru-RU" smtClean="0"/>
              <a:t>16.02.2025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ACF9D36-20E9-4DF0-B396-29773C33EBD1}" type="slidenum">
              <a:rPr lang="ru-RU" smtClean="0"/>
              <a:t>‹#›</a:t>
            </a:fld>
            <a:endParaRPr lang="ru-RU"/>
          </a:p>
        </p:txBody>
      </p:sp>
    </p:spTree>
    <p:extLst>
      <p:ext uri="{BB962C8B-B14F-4D97-AF65-F5344CB8AC3E}">
        <p14:creationId xmlns:p14="http://schemas.microsoft.com/office/powerpoint/2010/main" val="3189428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5C5B434F-79F2-4E3A-94A1-37C76DEE50BC}" type="datetimeFigureOut">
              <a:rPr lang="ru-RU" smtClean="0"/>
              <a:t>16.02.2025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ACF9D36-20E9-4DF0-B396-29773C33EBD1}" type="slidenum">
              <a:rPr lang="ru-RU" smtClean="0"/>
              <a:t>‹#›</a:t>
            </a:fld>
            <a:endParaRPr lang="ru-RU"/>
          </a:p>
        </p:txBody>
      </p:sp>
    </p:spTree>
    <p:extLst>
      <p:ext uri="{BB962C8B-B14F-4D97-AF65-F5344CB8AC3E}">
        <p14:creationId xmlns:p14="http://schemas.microsoft.com/office/powerpoint/2010/main" val="3719210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5C5B434F-79F2-4E3A-94A1-37C76DEE50BC}" type="datetimeFigureOut">
              <a:rPr lang="ru-RU" smtClean="0"/>
              <a:t>16.02.2025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ACF9D36-20E9-4DF0-B396-29773C33EBD1}" type="slidenum">
              <a:rPr lang="ru-RU" smtClean="0"/>
              <a:t>‹#›</a:t>
            </a:fld>
            <a:endParaRPr lang="ru-RU"/>
          </a:p>
        </p:txBody>
      </p:sp>
    </p:spTree>
    <p:extLst>
      <p:ext uri="{BB962C8B-B14F-4D97-AF65-F5344CB8AC3E}">
        <p14:creationId xmlns:p14="http://schemas.microsoft.com/office/powerpoint/2010/main" val="522933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5C5B434F-79F2-4E3A-94A1-37C76DEE50BC}" type="datetimeFigureOut">
              <a:rPr lang="ru-RU" smtClean="0"/>
              <a:t>16.02.2025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ACF9D36-20E9-4DF0-B396-29773C33EBD1}" type="slidenum">
              <a:rPr lang="ru-RU" smtClean="0"/>
              <a:t>‹#›</a:t>
            </a:fld>
            <a:endParaRPr lang="ru-RU"/>
          </a:p>
        </p:txBody>
      </p:sp>
    </p:spTree>
    <p:extLst>
      <p:ext uri="{BB962C8B-B14F-4D97-AF65-F5344CB8AC3E}">
        <p14:creationId xmlns:p14="http://schemas.microsoft.com/office/powerpoint/2010/main" val="2203778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5C5B434F-79F2-4E3A-94A1-37C76DEE50BC}" type="datetimeFigureOut">
              <a:rPr lang="ru-RU" smtClean="0"/>
              <a:t>16.02.2025</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EACF9D36-20E9-4DF0-B396-29773C33EBD1}" type="slidenum">
              <a:rPr lang="ru-RU" smtClean="0"/>
              <a:t>‹#›</a:t>
            </a:fld>
            <a:endParaRPr lang="ru-RU"/>
          </a:p>
        </p:txBody>
      </p:sp>
    </p:spTree>
    <p:extLst>
      <p:ext uri="{BB962C8B-B14F-4D97-AF65-F5344CB8AC3E}">
        <p14:creationId xmlns:p14="http://schemas.microsoft.com/office/powerpoint/2010/main" val="2813516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5C5B434F-79F2-4E3A-94A1-37C76DEE50BC}" type="datetimeFigureOut">
              <a:rPr lang="ru-RU" smtClean="0"/>
              <a:t>16.02.2025</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EACF9D36-20E9-4DF0-B396-29773C33EBD1}" type="slidenum">
              <a:rPr lang="ru-RU" smtClean="0"/>
              <a:t>‹#›</a:t>
            </a:fld>
            <a:endParaRPr lang="ru-RU"/>
          </a:p>
        </p:txBody>
      </p:sp>
    </p:spTree>
    <p:extLst>
      <p:ext uri="{BB962C8B-B14F-4D97-AF65-F5344CB8AC3E}">
        <p14:creationId xmlns:p14="http://schemas.microsoft.com/office/powerpoint/2010/main" val="2622307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C5B434F-79F2-4E3A-94A1-37C76DEE50BC}" type="datetimeFigureOut">
              <a:rPr lang="ru-RU" smtClean="0"/>
              <a:t>16.02.2025</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EACF9D36-20E9-4DF0-B396-29773C33EBD1}" type="slidenum">
              <a:rPr lang="ru-RU" smtClean="0"/>
              <a:t>‹#›</a:t>
            </a:fld>
            <a:endParaRPr lang="ru-RU"/>
          </a:p>
        </p:txBody>
      </p:sp>
    </p:spTree>
    <p:extLst>
      <p:ext uri="{BB962C8B-B14F-4D97-AF65-F5344CB8AC3E}">
        <p14:creationId xmlns:p14="http://schemas.microsoft.com/office/powerpoint/2010/main" val="1719014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5C5B434F-79F2-4E3A-94A1-37C76DEE50BC}" type="datetimeFigureOut">
              <a:rPr lang="ru-RU" smtClean="0"/>
              <a:t>16.02.2025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ACF9D36-20E9-4DF0-B396-29773C33EBD1}" type="slidenum">
              <a:rPr lang="ru-RU" smtClean="0"/>
              <a:t>‹#›</a:t>
            </a:fld>
            <a:endParaRPr lang="ru-RU"/>
          </a:p>
        </p:txBody>
      </p:sp>
    </p:spTree>
    <p:extLst>
      <p:ext uri="{BB962C8B-B14F-4D97-AF65-F5344CB8AC3E}">
        <p14:creationId xmlns:p14="http://schemas.microsoft.com/office/powerpoint/2010/main" val="1431261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5C5B434F-79F2-4E3A-94A1-37C76DEE50BC}" type="datetimeFigureOut">
              <a:rPr lang="ru-RU" smtClean="0"/>
              <a:t>16.02.2025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ACF9D36-20E9-4DF0-B396-29773C33EBD1}" type="slidenum">
              <a:rPr lang="ru-RU" smtClean="0"/>
              <a:t>‹#›</a:t>
            </a:fld>
            <a:endParaRPr lang="ru-RU"/>
          </a:p>
        </p:txBody>
      </p:sp>
    </p:spTree>
    <p:extLst>
      <p:ext uri="{BB962C8B-B14F-4D97-AF65-F5344CB8AC3E}">
        <p14:creationId xmlns:p14="http://schemas.microsoft.com/office/powerpoint/2010/main" val="3769753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5B434F-79F2-4E3A-94A1-37C76DEE50BC}" type="datetimeFigureOut">
              <a:rPr lang="ru-RU" smtClean="0"/>
              <a:t>16.02.2025</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CF9D36-20E9-4DF0-B396-29773C33EBD1}" type="slidenum">
              <a:rPr lang="ru-RU" smtClean="0"/>
              <a:t>‹#›</a:t>
            </a:fld>
            <a:endParaRPr lang="ru-RU"/>
          </a:p>
        </p:txBody>
      </p:sp>
    </p:spTree>
    <p:extLst>
      <p:ext uri="{BB962C8B-B14F-4D97-AF65-F5344CB8AC3E}">
        <p14:creationId xmlns:p14="http://schemas.microsoft.com/office/powerpoint/2010/main" val="254401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6" name="Прямоугольник 15"/>
          <p:cNvSpPr/>
          <p:nvPr/>
        </p:nvSpPr>
        <p:spPr>
          <a:xfrm>
            <a:off x="8728358" y="5083702"/>
            <a:ext cx="1366271" cy="369332"/>
          </a:xfrm>
          <a:prstGeom prst="rect">
            <a:avLst/>
          </a:prstGeom>
        </p:spPr>
        <p:txBody>
          <a:bodyPr wrap="none">
            <a:spAutoFit/>
          </a:bodyPr>
          <a:lstStyle/>
          <a:p>
            <a:r>
              <a:rPr lang="ru-RU" b="1" dirty="0" smtClean="0">
                <a:solidFill>
                  <a:schemeClr val="bg1"/>
                </a:solidFill>
                <a:latin typeface="Times New Roman" panose="02020603050405020304" pitchFamily="18" charset="0"/>
                <a:cs typeface="Times New Roman" panose="02020603050405020304" pitchFamily="18" charset="0"/>
              </a:rPr>
              <a:t>Выполнил:</a:t>
            </a:r>
            <a:endParaRPr lang="ru-RU" dirty="0">
              <a:solidFill>
                <a:schemeClr val="bg1"/>
              </a:solidFill>
              <a:latin typeface="Times New Roman" panose="02020603050405020304" pitchFamily="18" charset="0"/>
              <a:cs typeface="Times New Roman" panose="02020603050405020304" pitchFamily="18" charset="0"/>
            </a:endParaRPr>
          </a:p>
        </p:txBody>
      </p:sp>
      <p:sp>
        <p:nvSpPr>
          <p:cNvPr id="17" name="Прямоугольник 16"/>
          <p:cNvSpPr/>
          <p:nvPr/>
        </p:nvSpPr>
        <p:spPr>
          <a:xfrm>
            <a:off x="8729348" y="6045621"/>
            <a:ext cx="1708096" cy="369332"/>
          </a:xfrm>
          <a:prstGeom prst="rect">
            <a:avLst/>
          </a:prstGeom>
        </p:spPr>
        <p:txBody>
          <a:bodyPr wrap="none">
            <a:spAutoFit/>
          </a:bodyPr>
          <a:lstStyle/>
          <a:p>
            <a:r>
              <a:rPr lang="ru-RU" b="1" dirty="0">
                <a:solidFill>
                  <a:schemeClr val="bg1"/>
                </a:solidFill>
                <a:latin typeface="Times New Roman" panose="02020603050405020304" pitchFamily="18" charset="0"/>
                <a:cs typeface="Times New Roman" panose="02020603050405020304" pitchFamily="18" charset="0"/>
              </a:rPr>
              <a:t>Руководитель:</a:t>
            </a:r>
          </a:p>
        </p:txBody>
      </p:sp>
      <p:sp>
        <p:nvSpPr>
          <p:cNvPr id="18" name="TextBox 17"/>
          <p:cNvSpPr txBox="1"/>
          <p:nvPr/>
        </p:nvSpPr>
        <p:spPr>
          <a:xfrm>
            <a:off x="8703788" y="5399290"/>
            <a:ext cx="3051476" cy="369332"/>
          </a:xfrm>
          <a:prstGeom prst="rect">
            <a:avLst/>
          </a:prstGeom>
          <a:noFill/>
        </p:spPr>
        <p:txBody>
          <a:bodyPr wrap="none" rtlCol="0">
            <a:spAutoFit/>
          </a:bodyPr>
          <a:lstStyle/>
          <a:p>
            <a:r>
              <a:rPr lang="ru-RU" dirty="0" err="1" smtClean="0">
                <a:solidFill>
                  <a:schemeClr val="bg1"/>
                </a:solidFill>
                <a:latin typeface="Times New Roman" panose="02020603050405020304" pitchFamily="18" charset="0"/>
                <a:cs typeface="Times New Roman" panose="02020603050405020304" pitchFamily="18" charset="0"/>
              </a:rPr>
              <a:t>Лернер</a:t>
            </a:r>
            <a:r>
              <a:rPr lang="ru-RU" dirty="0" smtClean="0">
                <a:solidFill>
                  <a:schemeClr val="bg1"/>
                </a:solidFill>
                <a:latin typeface="Times New Roman" panose="02020603050405020304" pitchFamily="18" charset="0"/>
                <a:cs typeface="Times New Roman" panose="02020603050405020304" pitchFamily="18" charset="0"/>
              </a:rPr>
              <a:t> </a:t>
            </a:r>
            <a:r>
              <a:rPr lang="ru-RU" dirty="0">
                <a:solidFill>
                  <a:schemeClr val="bg1"/>
                </a:solidFill>
                <a:latin typeface="Times New Roman" panose="02020603050405020304" pitchFamily="18" charset="0"/>
                <a:cs typeface="Times New Roman" panose="02020603050405020304" pitchFamily="18" charset="0"/>
              </a:rPr>
              <a:t>Владислав </a:t>
            </a:r>
            <a:r>
              <a:rPr lang="ru-RU" dirty="0" smtClean="0">
                <a:solidFill>
                  <a:schemeClr val="bg1"/>
                </a:solidFill>
                <a:latin typeface="Times New Roman" panose="02020603050405020304" pitchFamily="18" charset="0"/>
                <a:cs typeface="Times New Roman" panose="02020603050405020304" pitchFamily="18" charset="0"/>
              </a:rPr>
              <a:t>Игоревич</a:t>
            </a:r>
            <a:endParaRPr lang="ru-RU" dirty="0">
              <a:solidFill>
                <a:schemeClr val="bg1"/>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1735865" y="2293772"/>
            <a:ext cx="8451843" cy="1446550"/>
          </a:xfrm>
          <a:prstGeom prst="rect">
            <a:avLst/>
          </a:prstGeom>
          <a:noFill/>
        </p:spPr>
        <p:txBody>
          <a:bodyPr wrap="square" rtlCol="0">
            <a:spAutoFit/>
          </a:bodyPr>
          <a:lstStyle/>
          <a:p>
            <a:pPr algn="ctr"/>
            <a:r>
              <a:rPr lang="ru-RU" sz="4400" b="1" dirty="0">
                <a:latin typeface="Times New Roman" panose="02020603050405020304" pitchFamily="18" charset="0"/>
                <a:cs typeface="Times New Roman" panose="02020603050405020304" pitchFamily="18" charset="0"/>
              </a:rPr>
              <a:t>Универсальный дорожный маячок</a:t>
            </a:r>
          </a:p>
        </p:txBody>
      </p:sp>
      <p:sp>
        <p:nvSpPr>
          <p:cNvPr id="20" name="TextBox 19"/>
          <p:cNvSpPr txBox="1"/>
          <p:nvPr/>
        </p:nvSpPr>
        <p:spPr>
          <a:xfrm>
            <a:off x="8808440" y="6369398"/>
            <a:ext cx="3383560" cy="369332"/>
          </a:xfrm>
          <a:prstGeom prst="rect">
            <a:avLst/>
          </a:prstGeom>
          <a:noFill/>
        </p:spPr>
        <p:txBody>
          <a:bodyPr wrap="square" rtlCol="0">
            <a:spAutoFit/>
          </a:bodyPr>
          <a:lstStyle/>
          <a:p>
            <a:r>
              <a:rPr lang="ru-RU" dirty="0" smtClean="0">
                <a:solidFill>
                  <a:schemeClr val="bg1"/>
                </a:solidFill>
                <a:latin typeface="Times New Roman" panose="02020603050405020304" pitchFamily="18" charset="0"/>
                <a:cs typeface="Times New Roman" panose="02020603050405020304" pitchFamily="18" charset="0"/>
              </a:rPr>
              <a:t>Гафт Владимир Андреевич</a:t>
            </a:r>
            <a:endParaRPr lang="ru-RU"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94750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bg1">
                <a:lumMod val="50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1745871" y="2733261"/>
            <a:ext cx="12626111" cy="1323439"/>
          </a:xfrm>
          <a:prstGeom prst="rect">
            <a:avLst/>
          </a:prstGeom>
          <a:noFill/>
        </p:spPr>
        <p:txBody>
          <a:bodyPr wrap="square" rtlCol="0">
            <a:spAutoFit/>
          </a:bodyPr>
          <a:lstStyle/>
          <a:p>
            <a:r>
              <a:rPr lang="ru-RU" sz="4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ВОЗМОЖНОСТИ РАЗВИТИЯ ПОСЛЕ 						</a:t>
            </a:r>
            <a:r>
              <a:rPr lang="ru-RU" sz="4000" b="1" i="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РЕАЛИЗАЦИИ</a:t>
            </a:r>
            <a:endParaRPr lang="ru-RU" sz="4000" b="1" i="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502579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bg1">
                <a:lumMod val="50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175489" y="150514"/>
            <a:ext cx="8690215" cy="584775"/>
          </a:xfrm>
          <a:prstGeom prst="rect">
            <a:avLst/>
          </a:prstGeom>
          <a:noFill/>
        </p:spPr>
        <p:txBody>
          <a:bodyPr wrap="square" rtlCol="0">
            <a:spAutoFit/>
          </a:bodyPr>
          <a:lstStyle/>
          <a:p>
            <a:r>
              <a:rPr lang="en-US" sz="3200" b="1" dirty="0" smtClean="0">
                <a:effectLst>
                  <a:outerShdw blurRad="38100" dist="38100" dir="2700000" algn="tl">
                    <a:srgbClr val="000000">
                      <a:alpha val="43137"/>
                    </a:srgbClr>
                  </a:outerShdw>
                </a:effectLst>
              </a:rPr>
              <a:t>UPDv2.0</a:t>
            </a:r>
            <a:r>
              <a:rPr lang="ru-RU" sz="3200" b="1" dirty="0" smtClean="0">
                <a:effectLst>
                  <a:outerShdw blurRad="38100" dist="38100" dir="2700000" algn="tl">
                    <a:srgbClr val="000000">
                      <a:alpha val="43137"/>
                    </a:srgbClr>
                  </a:outerShdw>
                </a:effectLst>
              </a:rPr>
              <a:t> Модификации для автомобилистов</a:t>
            </a:r>
            <a:endParaRPr lang="ru-RU" sz="3200" b="1" dirty="0">
              <a:effectLst>
                <a:outerShdw blurRad="38100" dist="38100" dir="2700000" algn="tl">
                  <a:srgbClr val="000000">
                    <a:alpha val="43137"/>
                  </a:srgbClr>
                </a:outerShdw>
              </a:effectLst>
            </a:endParaRPr>
          </a:p>
        </p:txBody>
      </p:sp>
      <p:sp>
        <p:nvSpPr>
          <p:cNvPr id="6" name="TextBox 5"/>
          <p:cNvSpPr txBox="1"/>
          <p:nvPr/>
        </p:nvSpPr>
        <p:spPr>
          <a:xfrm>
            <a:off x="155611" y="1088589"/>
            <a:ext cx="3251339" cy="461665"/>
          </a:xfrm>
          <a:prstGeom prst="rect">
            <a:avLst/>
          </a:prstGeom>
          <a:noFill/>
        </p:spPr>
        <p:txBody>
          <a:bodyPr wrap="square" rtlCol="0">
            <a:spAutoFit/>
          </a:bodyPr>
          <a:lstStyle/>
          <a:p>
            <a:r>
              <a:rPr lang="ru-RU" sz="2400" b="1" dirty="0" smtClean="0">
                <a:latin typeface="Times New Roman" panose="02020603050405020304" pitchFamily="18" charset="0"/>
                <a:cs typeface="Times New Roman" panose="02020603050405020304" pitchFamily="18" charset="0"/>
              </a:rPr>
              <a:t>Тепловая «дорожка»</a:t>
            </a:r>
            <a:endParaRPr lang="ru-RU" sz="24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2231837" y="442901"/>
            <a:ext cx="4366694" cy="3816429"/>
          </a:xfrm>
          <a:prstGeom prst="rect">
            <a:avLst/>
          </a:prstGeom>
          <a:noFill/>
        </p:spPr>
        <p:txBody>
          <a:bodyPr wrap="square" rtlCol="0">
            <a:spAutoFit/>
          </a:bodyPr>
          <a:lstStyle/>
          <a:p>
            <a:r>
              <a:rPr lang="ru-RU" sz="2200" dirty="0" smtClean="0">
                <a:latin typeface="Times New Roman" panose="02020603050405020304" pitchFamily="18" charset="0"/>
                <a:cs typeface="Times New Roman" panose="02020603050405020304" pitchFamily="18" charset="0"/>
              </a:rPr>
              <a:t>Для данной модификации преимущественно используется протокол </a:t>
            </a:r>
            <a:r>
              <a:rPr lang="en-US" sz="2200" dirty="0" smtClean="0">
                <a:latin typeface="Times New Roman" panose="02020603050405020304" pitchFamily="18" charset="0"/>
                <a:cs typeface="Times New Roman" panose="02020603050405020304" pitchFamily="18" charset="0"/>
              </a:rPr>
              <a:t>MQTT</a:t>
            </a:r>
            <a:r>
              <a:rPr lang="ru-RU" sz="2200" dirty="0" smtClean="0">
                <a:latin typeface="Times New Roman" panose="02020603050405020304" pitchFamily="18" charset="0"/>
                <a:cs typeface="Times New Roman" panose="02020603050405020304" pitchFamily="18" charset="0"/>
              </a:rPr>
              <a:t>. Возможно использование </a:t>
            </a:r>
            <a:r>
              <a:rPr lang="en-US" sz="2200" dirty="0" err="1" smtClean="0">
                <a:latin typeface="Times New Roman" panose="02020603050405020304" pitchFamily="18" charset="0"/>
                <a:cs typeface="Times New Roman" panose="02020603050405020304" pitchFamily="18" charset="0"/>
              </a:rPr>
              <a:t>LoRaWAN</a:t>
            </a:r>
            <a:r>
              <a:rPr lang="ru-RU" sz="2200" dirty="0" smtClean="0">
                <a:latin typeface="Times New Roman" panose="02020603050405020304" pitchFamily="18" charset="0"/>
                <a:cs typeface="Times New Roman" panose="02020603050405020304" pitchFamily="18" charset="0"/>
              </a:rPr>
              <a:t>. Маячок будет связан с системой умного города или с отдельно разработанной системой, к которой будут подключены транспортные средства, а так же необходимые компоненты города (светофоры, световые табло и т.п.)</a:t>
            </a:r>
            <a:endParaRPr lang="ru-RU" sz="22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2192000" y="5012740"/>
            <a:ext cx="7722705" cy="6247864"/>
          </a:xfrm>
          <a:prstGeom prst="rect">
            <a:avLst/>
          </a:prstGeom>
          <a:noFill/>
        </p:spPr>
        <p:txBody>
          <a:bodyPr wrap="square" rtlCol="0">
            <a:spAutoFit/>
          </a:bodyPr>
          <a:lstStyle/>
          <a:p>
            <a:r>
              <a:rPr lang="ru-RU" sz="2000" i="1" dirty="0">
                <a:latin typeface="Times New Roman" panose="02020603050405020304" pitchFamily="18" charset="0"/>
                <a:cs typeface="Times New Roman" panose="02020603050405020304" pitchFamily="18" charset="0"/>
              </a:rPr>
              <a:t>Например, представим ситуацию, когда автомобиль видит пешехода, и водитель не успевает отреагировать. Однако, если система автомобиля сработает на мгновение раньше, чем водитель, это позволит избежать наезда на пешехода. Также возможно, что для предотвращения аварий автомобили смогут обмениваться информацией друг с другом. В случае приближающейся аварийной ситуации один автомобиль может сообщить другому: "Я сейчас пересекаю твой путь". Если второй автомобиль не движется, даже если первый уверен в своей правоте и соблюдает правила, он может решить не двигаться, чтобы избежать аварии. </a:t>
            </a:r>
          </a:p>
          <a:p>
            <a:endParaRPr lang="ru-RU" sz="2000" i="1" dirty="0">
              <a:latin typeface="Times New Roman" panose="02020603050405020304" pitchFamily="18" charset="0"/>
              <a:cs typeface="Times New Roman" panose="02020603050405020304" pitchFamily="18" charset="0"/>
            </a:endParaRPr>
          </a:p>
          <a:p>
            <a:r>
              <a:rPr lang="ru-RU" sz="2000" i="1" dirty="0">
                <a:latin typeface="Times New Roman" panose="02020603050405020304" pitchFamily="18" charset="0"/>
                <a:cs typeface="Times New Roman" panose="02020603050405020304" pitchFamily="18" charset="0"/>
              </a:rPr>
              <a:t>Основная идея заключается в том, что безопасность должна быть приоритетом, даже если иногда необходимо уступить, пусть даже ты прав. Это может быть реализовано через специальный протокол обмена данными и сеть транспортных средств, позволяющую автомобилям общаться между собой, чтобы предотвращать возникновение аварийных ситуаций. Также можно использовать маяки, которые будут оповещать водителей о том, если автомобиль покидает границы дорожной разметки.</a:t>
            </a:r>
          </a:p>
        </p:txBody>
      </p:sp>
      <p:sp>
        <p:nvSpPr>
          <p:cNvPr id="7" name="TextBox 6"/>
          <p:cNvSpPr txBox="1"/>
          <p:nvPr/>
        </p:nvSpPr>
        <p:spPr>
          <a:xfrm>
            <a:off x="271620" y="1625008"/>
            <a:ext cx="8497951" cy="5016758"/>
          </a:xfrm>
          <a:prstGeom prst="rect">
            <a:avLst/>
          </a:prstGeom>
          <a:noFill/>
        </p:spPr>
        <p:txBody>
          <a:bodyPr wrap="square" rtlCol="0">
            <a:spAutoFit/>
          </a:bodyPr>
          <a:lstStyle/>
          <a:p>
            <a:pPr marL="285750" indent="-285750">
              <a:buFont typeface="Arial" panose="020B0604020202020204" pitchFamily="34" charset="0"/>
              <a:buChar char="•"/>
            </a:pPr>
            <a:r>
              <a:rPr lang="ru-RU" sz="2000" dirty="0"/>
              <a:t>В этой модификации используется протокол MQTT, а также возможно применение </a:t>
            </a:r>
            <a:r>
              <a:rPr lang="ru-RU" sz="2000" dirty="0" err="1"/>
              <a:t>LoRaWAN</a:t>
            </a:r>
            <a:r>
              <a:rPr lang="ru-RU" sz="2000" dirty="0"/>
              <a:t>. Маячок будет связан с системой умного города или разработанной системой для транспортных средств и городских компонентов (светофоры, световые табло и др</a:t>
            </a:r>
            <a:r>
              <a:rPr lang="ru-RU" sz="2000" dirty="0" smtClean="0"/>
              <a:t>.).</a:t>
            </a:r>
            <a:br>
              <a:rPr lang="ru-RU" sz="2000" dirty="0" smtClean="0"/>
            </a:br>
            <a:endParaRPr lang="ru-RU" sz="2000" dirty="0"/>
          </a:p>
          <a:p>
            <a:pPr marL="285750" indent="-285750">
              <a:buFont typeface="Arial" panose="020B0604020202020204" pitchFamily="34" charset="0"/>
              <a:buChar char="•"/>
            </a:pPr>
            <a:r>
              <a:rPr lang="ru-RU" sz="2000" dirty="0"/>
              <a:t>Например, если автомобиль замечает пешехода, но водитель не успевает среагировать, система может сработать раньше и предотвратить наезд. Автомобили могут обмениваться данными: при аварийной ситуации один может уведомить другой о пересечении пути, что позволяет избежать столкновения</a:t>
            </a:r>
            <a:r>
              <a:rPr lang="ru-RU" sz="2000" dirty="0" smtClean="0"/>
              <a:t>.</a:t>
            </a:r>
            <a:br>
              <a:rPr lang="ru-RU" sz="2000" dirty="0" smtClean="0"/>
            </a:br>
            <a:r>
              <a:rPr lang="ru-RU" sz="2000" dirty="0" smtClean="0"/>
              <a:t/>
            </a:r>
            <a:br>
              <a:rPr lang="ru-RU" sz="2000" dirty="0" smtClean="0"/>
            </a:br>
            <a:endParaRPr lang="ru-RU" sz="2000" dirty="0"/>
          </a:p>
          <a:p>
            <a:pPr marL="285750" indent="-285750">
              <a:buFont typeface="Arial" panose="020B0604020202020204" pitchFamily="34" charset="0"/>
              <a:buChar char="•"/>
            </a:pPr>
            <a:r>
              <a:rPr lang="ru-RU" sz="2000" dirty="0"/>
              <a:t>Главная идея — приоритет безопасности, даже если необходимо уступить. Это можно реализовать через протоколы обмена данными между транспортными средствами и маяки, которые сигнализируют о выходе за границы дорожной разметки.</a:t>
            </a:r>
          </a:p>
        </p:txBody>
      </p:sp>
    </p:spTree>
    <p:extLst>
      <p:ext uri="{BB962C8B-B14F-4D97-AF65-F5344CB8AC3E}">
        <p14:creationId xmlns:p14="http://schemas.microsoft.com/office/powerpoint/2010/main" val="1567407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bg1">
                <a:lumMod val="50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175490" y="200209"/>
            <a:ext cx="3166800" cy="523220"/>
          </a:xfrm>
          <a:prstGeom prst="rect">
            <a:avLst/>
          </a:prstGeom>
          <a:noFill/>
        </p:spPr>
        <p:txBody>
          <a:bodyPr wrap="square" rtlCol="0">
            <a:spAutoFit/>
          </a:bodyPr>
          <a:lstStyle/>
          <a:p>
            <a:r>
              <a:rPr lang="ru-RU" sz="2800" b="1" dirty="0" err="1" smtClean="0">
                <a:effectLst>
                  <a:outerShdw blurRad="38100" dist="38100" dir="2700000" algn="tl">
                    <a:srgbClr val="000000">
                      <a:alpha val="43137"/>
                    </a:srgbClr>
                  </a:outerShdw>
                </a:effectLst>
              </a:rPr>
              <a:t>Схемотехника</a:t>
            </a:r>
            <a:r>
              <a:rPr lang="ru-RU" sz="2800" b="1" dirty="0" smtClean="0">
                <a:effectLst>
                  <a:outerShdw blurRad="38100" dist="38100" dir="2700000" algn="tl">
                    <a:srgbClr val="000000">
                      <a:alpha val="43137"/>
                    </a:srgbClr>
                  </a:outerShdw>
                </a:effectLst>
              </a:rPr>
              <a:t> </a:t>
            </a:r>
            <a:r>
              <a:rPr lang="en-US" sz="2800" b="1" dirty="0" smtClean="0">
                <a:effectLst>
                  <a:outerShdw blurRad="38100" dist="38100" dir="2700000" algn="tl">
                    <a:srgbClr val="000000">
                      <a:alpha val="43137"/>
                    </a:srgbClr>
                  </a:outerShdw>
                </a:effectLst>
              </a:rPr>
              <a:t>v2.0</a:t>
            </a:r>
            <a:endParaRPr lang="ru-RU" sz="2800" b="1" dirty="0">
              <a:effectLst>
                <a:outerShdw blurRad="38100" dist="38100" dir="2700000" algn="tl">
                  <a:srgbClr val="000000">
                    <a:alpha val="43137"/>
                  </a:srgbClr>
                </a:outerShdw>
              </a:effectLst>
            </a:endParaRPr>
          </a:p>
        </p:txBody>
      </p:sp>
      <p:pic>
        <p:nvPicPr>
          <p:cNvPr id="4" name="Рисунок 3"/>
          <p:cNvPicPr>
            <a:picLocks noChangeAspect="1"/>
          </p:cNvPicPr>
          <p:nvPr/>
        </p:nvPicPr>
        <p:blipFill>
          <a:blip r:embed="rId2"/>
          <a:stretch>
            <a:fillRect/>
          </a:stretch>
        </p:blipFill>
        <p:spPr>
          <a:xfrm>
            <a:off x="1465163" y="943276"/>
            <a:ext cx="9791903" cy="5578050"/>
          </a:xfrm>
          <a:prstGeom prst="rect">
            <a:avLst/>
          </a:prstGeom>
        </p:spPr>
      </p:pic>
    </p:spTree>
    <p:extLst>
      <p:ext uri="{BB962C8B-B14F-4D97-AF65-F5344CB8AC3E}">
        <p14:creationId xmlns:p14="http://schemas.microsoft.com/office/powerpoint/2010/main" val="12670197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bg1">
                <a:lumMod val="50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175489" y="150514"/>
            <a:ext cx="7408067" cy="584775"/>
          </a:xfrm>
          <a:prstGeom prst="rect">
            <a:avLst/>
          </a:prstGeom>
          <a:noFill/>
        </p:spPr>
        <p:txBody>
          <a:bodyPr wrap="square" rtlCol="0">
            <a:spAutoFit/>
          </a:bodyPr>
          <a:lstStyle/>
          <a:p>
            <a:r>
              <a:rPr lang="en-US" sz="3200" b="1" dirty="0" err="1" smtClean="0">
                <a:effectLst>
                  <a:outerShdw blurRad="38100" dist="38100" dir="2700000" algn="tl">
                    <a:srgbClr val="000000">
                      <a:alpha val="43137"/>
                    </a:srgbClr>
                  </a:outerShdw>
                </a:effectLst>
              </a:rPr>
              <a:t>UPDv</a:t>
            </a:r>
            <a:r>
              <a:rPr lang="ru-RU" sz="3200" b="1" dirty="0" smtClean="0">
                <a:effectLst>
                  <a:outerShdw blurRad="38100" dist="38100" dir="2700000" algn="tl">
                    <a:srgbClr val="000000">
                      <a:alpha val="43137"/>
                    </a:srgbClr>
                  </a:outerShdw>
                </a:effectLst>
              </a:rPr>
              <a:t>3</a:t>
            </a:r>
            <a:r>
              <a:rPr lang="en-US" sz="3200" b="1" dirty="0" smtClean="0">
                <a:effectLst>
                  <a:outerShdw blurRad="38100" dist="38100" dir="2700000" algn="tl">
                    <a:srgbClr val="000000">
                      <a:alpha val="43137"/>
                    </a:srgbClr>
                  </a:outerShdw>
                </a:effectLst>
              </a:rPr>
              <a:t>.0</a:t>
            </a:r>
            <a:r>
              <a:rPr lang="ru-RU" sz="3200" b="1" dirty="0" smtClean="0">
                <a:effectLst>
                  <a:outerShdw blurRad="38100" dist="38100" dir="2700000" algn="tl">
                    <a:srgbClr val="000000">
                      <a:alpha val="43137"/>
                    </a:srgbClr>
                  </a:outerShdw>
                </a:effectLst>
              </a:rPr>
              <a:t> Модификации для пешеходов</a:t>
            </a:r>
            <a:endParaRPr lang="ru-RU" sz="3200" b="1" dirty="0">
              <a:effectLst>
                <a:outerShdw blurRad="38100" dist="38100" dir="2700000" algn="tl">
                  <a:srgbClr val="000000">
                    <a:alpha val="43137"/>
                  </a:srgbClr>
                </a:outerShdw>
              </a:effectLst>
            </a:endParaRPr>
          </a:p>
        </p:txBody>
      </p:sp>
      <p:sp>
        <p:nvSpPr>
          <p:cNvPr id="6" name="TextBox 5"/>
          <p:cNvSpPr txBox="1"/>
          <p:nvPr/>
        </p:nvSpPr>
        <p:spPr>
          <a:xfrm>
            <a:off x="610587" y="1247615"/>
            <a:ext cx="3881900" cy="461665"/>
          </a:xfrm>
          <a:prstGeom prst="rect">
            <a:avLst/>
          </a:prstGeom>
          <a:noFill/>
        </p:spPr>
        <p:txBody>
          <a:bodyPr wrap="square" rtlCol="0">
            <a:spAutoFit/>
          </a:bodyPr>
          <a:lstStyle/>
          <a:p>
            <a:r>
              <a:rPr lang="ru-RU" sz="2400" b="1" dirty="0" smtClean="0">
                <a:latin typeface="Times New Roman" panose="02020603050405020304" pitchFamily="18" charset="0"/>
                <a:cs typeface="Times New Roman" panose="02020603050405020304" pitchFamily="18" charset="0"/>
              </a:rPr>
              <a:t>Тепловая «дорожка»</a:t>
            </a:r>
            <a:endParaRPr lang="ru-RU" sz="24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610587" y="1659334"/>
            <a:ext cx="6744370" cy="3477875"/>
          </a:xfrm>
          <a:prstGeom prst="rect">
            <a:avLst/>
          </a:prstGeom>
          <a:noFill/>
        </p:spPr>
        <p:txBody>
          <a:bodyPr wrap="square" rtlCol="0">
            <a:spAutoFit/>
          </a:bodyPr>
          <a:lstStyle/>
          <a:p>
            <a:r>
              <a:rPr lang="ru-RU" sz="2200" dirty="0" smtClean="0">
                <a:latin typeface="Times New Roman" panose="02020603050405020304" pitchFamily="18" charset="0"/>
                <a:cs typeface="Times New Roman" panose="02020603050405020304" pitchFamily="18" charset="0"/>
              </a:rPr>
              <a:t>Создаётся некий «коридор» на пешеходном переходе из УДМ, каждый маячок оснащён модулем нагрева, который нагревает крышку маячка (на крышке установлены «шипы» для улучшения сцепления обуви с поверхностью). Маячки в автоматическом режиме поддерживают температуру, а так же при контакте с крышкой включают освещение, дабы пешеход точно знал, куда ему идти. Эта функция особенно удобна в регионах, где проблема гололёда, особенно на дорогах, актуальна (например, Москва).</a:t>
            </a:r>
            <a:endParaRPr lang="ru-RU"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26090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bg1">
                <a:lumMod val="50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175490" y="200209"/>
            <a:ext cx="3166800" cy="523220"/>
          </a:xfrm>
          <a:prstGeom prst="rect">
            <a:avLst/>
          </a:prstGeom>
          <a:noFill/>
        </p:spPr>
        <p:txBody>
          <a:bodyPr wrap="square" rtlCol="0">
            <a:spAutoFit/>
          </a:bodyPr>
          <a:lstStyle/>
          <a:p>
            <a:r>
              <a:rPr lang="ru-RU" sz="2800" b="1" dirty="0" err="1" smtClean="0">
                <a:effectLst>
                  <a:outerShdw blurRad="38100" dist="38100" dir="2700000" algn="tl">
                    <a:srgbClr val="000000">
                      <a:alpha val="43137"/>
                    </a:srgbClr>
                  </a:outerShdw>
                </a:effectLst>
              </a:rPr>
              <a:t>Схемотехника</a:t>
            </a:r>
            <a:r>
              <a:rPr lang="en-US" sz="2800" b="1" dirty="0" smtClean="0">
                <a:effectLst>
                  <a:outerShdw blurRad="38100" dist="38100" dir="2700000" algn="tl">
                    <a:srgbClr val="000000">
                      <a:alpha val="43137"/>
                    </a:srgbClr>
                  </a:outerShdw>
                </a:effectLst>
              </a:rPr>
              <a:t> v3.0</a:t>
            </a:r>
            <a:endParaRPr lang="ru-RU" sz="2800" b="1" dirty="0">
              <a:effectLst>
                <a:outerShdw blurRad="38100" dist="38100" dir="2700000" algn="tl">
                  <a:srgbClr val="000000">
                    <a:alpha val="43137"/>
                  </a:srgbClr>
                </a:outerShdw>
              </a:effectLst>
            </a:endParaRPr>
          </a:p>
        </p:txBody>
      </p:sp>
      <p:pic>
        <p:nvPicPr>
          <p:cNvPr id="3" name="Рисунок 2"/>
          <p:cNvPicPr>
            <a:picLocks noChangeAspect="1"/>
          </p:cNvPicPr>
          <p:nvPr/>
        </p:nvPicPr>
        <p:blipFill>
          <a:blip r:embed="rId2"/>
          <a:stretch>
            <a:fillRect/>
          </a:stretch>
        </p:blipFill>
        <p:spPr>
          <a:xfrm>
            <a:off x="1505845" y="723429"/>
            <a:ext cx="9967469" cy="6201331"/>
          </a:xfrm>
          <a:prstGeom prst="rect">
            <a:avLst/>
          </a:prstGeom>
        </p:spPr>
      </p:pic>
    </p:spTree>
    <p:extLst>
      <p:ext uri="{BB962C8B-B14F-4D97-AF65-F5344CB8AC3E}">
        <p14:creationId xmlns:p14="http://schemas.microsoft.com/office/powerpoint/2010/main" val="9598837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bg1">
                <a:lumMod val="50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smtClean="0"/>
              <a:t>Разрешите поблагодарить Вас за внимание</a:t>
            </a:r>
            <a:endParaRPr lang="ru-RU" dirty="0"/>
          </a:p>
        </p:txBody>
      </p:sp>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51050" y="3343563"/>
            <a:ext cx="2433900" cy="3514437"/>
          </a:xfrm>
          <a:prstGeom prst="rect">
            <a:avLst/>
          </a:prstGeom>
        </p:spPr>
      </p:pic>
    </p:spTree>
    <p:extLst>
      <p:ext uri="{BB962C8B-B14F-4D97-AF65-F5344CB8AC3E}">
        <p14:creationId xmlns:p14="http://schemas.microsoft.com/office/powerpoint/2010/main" val="16711443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tx1">
                <a:lumMod val="50000"/>
                <a:lumOff val="50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10" name="TextBox 9"/>
          <p:cNvSpPr txBox="1"/>
          <p:nvPr/>
        </p:nvSpPr>
        <p:spPr>
          <a:xfrm>
            <a:off x="352663" y="157882"/>
            <a:ext cx="7120192" cy="523220"/>
          </a:xfrm>
          <a:prstGeom prst="rect">
            <a:avLst/>
          </a:prstGeom>
          <a:noFill/>
        </p:spPr>
        <p:txBody>
          <a:bodyPr wrap="square" rtlCol="0">
            <a:spAutoFit/>
          </a:bodyPr>
          <a:lstStyle/>
          <a:p>
            <a:r>
              <a:rPr lang="ru-RU"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Проблема которую решает </a:t>
            </a:r>
            <a:r>
              <a:rPr lang="ru-RU" sz="28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этот проект:</a:t>
            </a:r>
            <a:endParaRPr lang="ru-RU"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1" name="TextBox 10"/>
          <p:cNvSpPr txBox="1"/>
          <p:nvPr/>
        </p:nvSpPr>
        <p:spPr>
          <a:xfrm>
            <a:off x="352663" y="895927"/>
            <a:ext cx="6615696" cy="461665"/>
          </a:xfrm>
          <a:prstGeom prst="rect">
            <a:avLst/>
          </a:prstGeom>
          <a:noFill/>
        </p:spPr>
        <p:txBody>
          <a:bodyPr wrap="square" rtlCol="0">
            <a:spAutoFit/>
          </a:bodyPr>
          <a:lstStyle/>
          <a:p>
            <a:r>
              <a:rPr lang="ru-RU" sz="2400" dirty="0">
                <a:latin typeface="Times New Roman" panose="02020603050405020304" pitchFamily="18" charset="0"/>
                <a:cs typeface="Times New Roman" panose="02020603050405020304" pitchFamily="18" charset="0"/>
              </a:rPr>
              <a:t>1) Плохая видимость на дорогах в ночное время.</a:t>
            </a:r>
          </a:p>
        </p:txBody>
      </p:sp>
      <p:sp>
        <p:nvSpPr>
          <p:cNvPr id="12" name="TextBox 11"/>
          <p:cNvSpPr txBox="1"/>
          <p:nvPr/>
        </p:nvSpPr>
        <p:spPr>
          <a:xfrm>
            <a:off x="352663" y="2097156"/>
            <a:ext cx="9605819" cy="430887"/>
          </a:xfrm>
          <a:prstGeom prst="rect">
            <a:avLst/>
          </a:prstGeom>
          <a:noFill/>
        </p:spPr>
        <p:txBody>
          <a:bodyPr wrap="square" rtlCol="0">
            <a:spAutoFit/>
          </a:bodyPr>
          <a:lstStyle/>
          <a:p>
            <a:r>
              <a:rPr lang="ru-RU" sz="2200" dirty="0">
                <a:latin typeface="Times New Roman" panose="02020603050405020304" pitchFamily="18" charset="0"/>
                <a:cs typeface="Times New Roman" panose="02020603050405020304" pitchFamily="18" charset="0"/>
              </a:rPr>
              <a:t>3) Потеря бдительности водителя из за усталости.</a:t>
            </a:r>
          </a:p>
        </p:txBody>
      </p:sp>
      <p:pic>
        <p:nvPicPr>
          <p:cNvPr id="1026" name="Picture 2" descr="Как понять, что вы сейчас заснете за рулем - Газета.R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9428" y="269100"/>
            <a:ext cx="3932359" cy="25734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В Кировске водитель уснул за рулём и попал в ДТП"/>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658" y="2961861"/>
            <a:ext cx="3994992" cy="33126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В Мордовии мужчина попал под машину на темной трассе — Столица С"/>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9429" y="3012319"/>
            <a:ext cx="3932360" cy="317523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Во Владивостоке густой туман и плохая видимость на дорогах"/>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81" y="2961861"/>
            <a:ext cx="3105298" cy="33126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52663" y="1496541"/>
            <a:ext cx="7204275" cy="461665"/>
          </a:xfrm>
          <a:prstGeom prst="rect">
            <a:avLst/>
          </a:prstGeom>
          <a:noFill/>
        </p:spPr>
        <p:txBody>
          <a:bodyPr wrap="square" rtlCol="0">
            <a:spAutoFit/>
          </a:bodyPr>
          <a:lstStyle/>
          <a:p>
            <a:r>
              <a:rPr lang="ru-RU" sz="2200" dirty="0">
                <a:latin typeface="Times New Roman" panose="02020603050405020304" pitchFamily="18" charset="0"/>
                <a:cs typeface="Times New Roman" panose="02020603050405020304" pitchFamily="18" charset="0"/>
              </a:rPr>
              <a:t>2) Плохая </a:t>
            </a:r>
            <a:r>
              <a:rPr lang="ru-RU" sz="2400" dirty="0">
                <a:latin typeface="Times New Roman" panose="02020603050405020304" pitchFamily="18" charset="0"/>
                <a:cs typeface="Times New Roman" panose="02020603050405020304" pitchFamily="18" charset="0"/>
              </a:rPr>
              <a:t>видимость</a:t>
            </a:r>
            <a:r>
              <a:rPr lang="ru-RU" sz="2200" dirty="0">
                <a:latin typeface="Times New Roman" panose="02020603050405020304" pitchFamily="18" charset="0"/>
                <a:cs typeface="Times New Roman" panose="02020603050405020304" pitchFamily="18" charset="0"/>
              </a:rPr>
              <a:t> на дороге в тумане.</a:t>
            </a:r>
          </a:p>
        </p:txBody>
      </p:sp>
    </p:spTree>
    <p:extLst>
      <p:ext uri="{BB962C8B-B14F-4D97-AF65-F5344CB8AC3E}">
        <p14:creationId xmlns:p14="http://schemas.microsoft.com/office/powerpoint/2010/main" val="12418006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bg1">
                <a:lumMod val="50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3" name="TextBox 2"/>
          <p:cNvSpPr txBox="1"/>
          <p:nvPr/>
        </p:nvSpPr>
        <p:spPr>
          <a:xfrm>
            <a:off x="178358" y="3291768"/>
            <a:ext cx="4710516" cy="523220"/>
          </a:xfrm>
          <a:prstGeom prst="rect">
            <a:avLst/>
          </a:prstGeom>
          <a:noFill/>
        </p:spPr>
        <p:txBody>
          <a:bodyPr wrap="square" rtlCol="0">
            <a:spAutoFit/>
          </a:bodyPr>
          <a:lstStyle/>
          <a:p>
            <a:r>
              <a:rPr lang="ru-RU" sz="2800" b="1" dirty="0" smtClean="0">
                <a:latin typeface="Times New Roman" panose="02020603050405020304" pitchFamily="18" charset="0"/>
                <a:cs typeface="Times New Roman" panose="02020603050405020304" pitchFamily="18" charset="0"/>
              </a:rPr>
              <a:t>Задачи:</a:t>
            </a:r>
            <a:endParaRPr lang="ru-RU" sz="2800" b="1"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178358" y="147142"/>
            <a:ext cx="4135024" cy="523220"/>
          </a:xfrm>
          <a:prstGeom prst="rect">
            <a:avLst/>
          </a:prstGeom>
          <a:noFill/>
        </p:spPr>
        <p:txBody>
          <a:bodyPr wrap="square" rtlCol="0">
            <a:spAutoFit/>
          </a:bodyPr>
          <a:lstStyle/>
          <a:p>
            <a:r>
              <a:rPr lang="ru-RU" sz="28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Цель:</a:t>
            </a:r>
            <a:endParaRPr lang="ru-RU"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1" name="TextBox 10"/>
          <p:cNvSpPr txBox="1"/>
          <p:nvPr/>
        </p:nvSpPr>
        <p:spPr>
          <a:xfrm>
            <a:off x="1069962" y="614112"/>
            <a:ext cx="8938741" cy="2677656"/>
          </a:xfrm>
          <a:prstGeom prst="rect">
            <a:avLst/>
          </a:prstGeom>
          <a:noFill/>
        </p:spPr>
        <p:txBody>
          <a:bodyPr wrap="square" rtlCol="0">
            <a:spAutoFit/>
          </a:bodyPr>
          <a:lstStyle/>
          <a:p>
            <a:r>
              <a:rPr lang="ru-RU" sz="2400" b="1" dirty="0"/>
              <a:t>Увеличение безопасности дорожного движения в любых условиях, включая ночное время и плохую погоду, путем создания умной городской инфраструктуры с </a:t>
            </a:r>
            <a:r>
              <a:rPr lang="ru-RU" sz="2400" b="1" dirty="0" err="1"/>
              <a:t>IoT</a:t>
            </a:r>
            <a:r>
              <a:rPr lang="ru-RU" sz="2400" b="1" dirty="0"/>
              <a:t> устройствами, которые улучшают видимость и поддержку психоэмоционального состояния водителей, а также снижают количество аварий и минимизируют воздействие на окружающую среду.</a:t>
            </a:r>
            <a:endParaRPr lang="ru-RU" sz="2400" dirty="0"/>
          </a:p>
        </p:txBody>
      </p:sp>
      <p:sp>
        <p:nvSpPr>
          <p:cNvPr id="14" name="TextBox 13"/>
          <p:cNvSpPr txBox="1"/>
          <p:nvPr/>
        </p:nvSpPr>
        <p:spPr>
          <a:xfrm>
            <a:off x="1037190" y="3954290"/>
            <a:ext cx="6565708" cy="2308324"/>
          </a:xfrm>
          <a:prstGeom prst="rect">
            <a:avLst/>
          </a:prstGeom>
          <a:noFill/>
        </p:spPr>
        <p:txBody>
          <a:bodyPr wrap="none" rtlCol="0">
            <a:spAutoFit/>
          </a:bodyPr>
          <a:lstStyle/>
          <a:p>
            <a:pPr marL="285750" lvl="0" indent="-285750">
              <a:buFont typeface="Arial" panose="020B0604020202020204" pitchFamily="34" charset="0"/>
              <a:buChar char="•"/>
            </a:pPr>
            <a:r>
              <a:rPr lang="ru-RU" sz="2400" b="1" dirty="0"/>
              <a:t>Создать модели для </a:t>
            </a:r>
            <a:r>
              <a:rPr lang="ru-RU" sz="2400" b="1" dirty="0" smtClean="0"/>
              <a:t>печати</a:t>
            </a:r>
            <a:endParaRPr lang="ru-RU" sz="2400" dirty="0"/>
          </a:p>
          <a:p>
            <a:pPr marL="285750" lvl="0" indent="-285750">
              <a:buFont typeface="Arial" panose="020B0604020202020204" pitchFamily="34" charset="0"/>
              <a:buChar char="•"/>
            </a:pPr>
            <a:r>
              <a:rPr lang="ru-RU" sz="2400" b="1" dirty="0"/>
              <a:t>Напечатать необходимые детали</a:t>
            </a:r>
            <a:endParaRPr lang="ru-RU" sz="2400" dirty="0"/>
          </a:p>
          <a:p>
            <a:pPr marL="285750" lvl="0" indent="-285750">
              <a:buFont typeface="Arial" panose="020B0604020202020204" pitchFamily="34" charset="0"/>
              <a:buChar char="•"/>
            </a:pPr>
            <a:r>
              <a:rPr lang="ru-RU" sz="2400" b="1" dirty="0"/>
              <a:t>Запрограммировать платы</a:t>
            </a:r>
            <a:endParaRPr lang="ru-RU" sz="2400" dirty="0"/>
          </a:p>
          <a:p>
            <a:pPr marL="285750" lvl="0" indent="-285750">
              <a:buFont typeface="Arial" panose="020B0604020202020204" pitchFamily="34" charset="0"/>
              <a:buChar char="•"/>
            </a:pPr>
            <a:r>
              <a:rPr lang="ru-RU" sz="2400" b="1" dirty="0"/>
              <a:t>Собрать прототип</a:t>
            </a:r>
            <a:endParaRPr lang="ru-RU" sz="2400" dirty="0"/>
          </a:p>
          <a:p>
            <a:pPr marL="285750" lvl="0" indent="-285750">
              <a:buFont typeface="Arial" panose="020B0604020202020204" pitchFamily="34" charset="0"/>
              <a:buChar char="•"/>
            </a:pPr>
            <a:r>
              <a:rPr lang="ru-RU" sz="2400" b="1" dirty="0"/>
              <a:t>Протестировать</a:t>
            </a:r>
            <a:endParaRPr lang="ru-RU" sz="2400" dirty="0"/>
          </a:p>
          <a:p>
            <a:pPr marL="285750" lvl="0" indent="-285750">
              <a:buFont typeface="Arial" panose="020B0604020202020204" pitchFamily="34" charset="0"/>
              <a:buChar char="•"/>
            </a:pPr>
            <a:r>
              <a:rPr lang="ru-RU" sz="2400" b="1" dirty="0"/>
              <a:t>Сделать доработку и ещё раз протестировать</a:t>
            </a:r>
            <a:endParaRPr lang="ru-RU" sz="2400" dirty="0"/>
          </a:p>
        </p:txBody>
      </p:sp>
    </p:spTree>
    <p:extLst>
      <p:ext uri="{BB962C8B-B14F-4D97-AF65-F5344CB8AC3E}">
        <p14:creationId xmlns:p14="http://schemas.microsoft.com/office/powerpoint/2010/main" val="15922996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bg1">
                <a:lumMod val="50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11" name="TextBox 10"/>
          <p:cNvSpPr txBox="1"/>
          <p:nvPr/>
        </p:nvSpPr>
        <p:spPr>
          <a:xfrm>
            <a:off x="180631" y="175489"/>
            <a:ext cx="1732251" cy="523220"/>
          </a:xfrm>
          <a:prstGeom prst="rect">
            <a:avLst/>
          </a:prstGeom>
          <a:noFill/>
        </p:spPr>
        <p:txBody>
          <a:bodyPr wrap="square" rtlCol="0">
            <a:spAutoFit/>
          </a:bodyPr>
          <a:lstStyle/>
          <a:p>
            <a:r>
              <a:rPr lang="ru-RU"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Аналоги</a:t>
            </a:r>
            <a:r>
              <a:rPr lang="ru-RU" sz="2800" dirty="0"/>
              <a:t>:</a:t>
            </a:r>
          </a:p>
        </p:txBody>
      </p:sp>
      <p:sp>
        <p:nvSpPr>
          <p:cNvPr id="12" name="TextBox 11"/>
          <p:cNvSpPr txBox="1"/>
          <p:nvPr/>
        </p:nvSpPr>
        <p:spPr>
          <a:xfrm>
            <a:off x="9217028" y="3700165"/>
            <a:ext cx="4260011" cy="461665"/>
          </a:xfrm>
          <a:prstGeom prst="rect">
            <a:avLst/>
          </a:prstGeom>
          <a:noFill/>
        </p:spPr>
        <p:txBody>
          <a:bodyPr wrap="square" rtlCol="0">
            <a:spAutoFit/>
          </a:bodyPr>
          <a:lstStyle/>
          <a:p>
            <a:r>
              <a:rPr lang="ru-RU" sz="2400" b="1" dirty="0" smtClean="0">
                <a:latin typeface="Times New Roman" panose="02020603050405020304" pitchFamily="18" charset="0"/>
                <a:cs typeface="Times New Roman" panose="02020603050405020304" pitchFamily="18" charset="0"/>
              </a:rPr>
              <a:t>СМП-145</a:t>
            </a:r>
            <a:endParaRPr lang="ru-RU" sz="2400" b="1"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3858876" y="889619"/>
            <a:ext cx="4535687" cy="2308324"/>
          </a:xfrm>
          <a:prstGeom prst="rect">
            <a:avLst/>
          </a:prstGeom>
          <a:noFill/>
        </p:spPr>
        <p:txBody>
          <a:bodyPr wrap="square" rtlCol="0">
            <a:spAutoFit/>
          </a:bodyPr>
          <a:lstStyle/>
          <a:p>
            <a:r>
              <a:rPr lang="ru-RU" dirty="0"/>
              <a:t>Этот аналог имеет прочный корпус из поликарбоната и светодиоды с низким энергопотреблением, а его видимость составляет до 500 метров. Хотя он выигрывает в видимости, он уступает по весу и нагрузке, а также не предоставляет возможности подключения к общей сети или мониторинга дорожной ситуации.</a:t>
            </a:r>
            <a:endParaRPr lang="ru-RU" sz="2200"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7480051" y="4210115"/>
            <a:ext cx="4841633" cy="2308324"/>
          </a:xfrm>
          <a:prstGeom prst="rect">
            <a:avLst/>
          </a:prstGeom>
          <a:noFill/>
        </p:spPr>
        <p:txBody>
          <a:bodyPr wrap="square" rtlCol="0">
            <a:spAutoFit/>
          </a:bodyPr>
          <a:lstStyle/>
          <a:p>
            <a:r>
              <a:rPr lang="ru-RU" dirty="0"/>
              <a:t>Маячки имеют прочный алюминиевый корпус и могут использовать блок управления, но их проводное соединение ограничивает расположение. Хотя система выигрывает в видимости и нагрузке, она уступает в весе и не предоставляет возможности контроля дорожной ситуации или доступа к глобальной сети.</a:t>
            </a:r>
            <a:endParaRPr lang="ru-RU" sz="2200" dirty="0">
              <a:latin typeface="Times New Roman" panose="02020603050405020304" pitchFamily="18" charset="0"/>
              <a:cs typeface="Times New Roman" panose="02020603050405020304" pitchFamily="18" charset="0"/>
            </a:endParaRPr>
          </a:p>
        </p:txBody>
      </p:sp>
      <p:sp>
        <p:nvSpPr>
          <p:cNvPr id="2" name="AutoShape 4" descr="Как работает светоотражающая разметка на дорогах?"/>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3" name="AutoShape 6" descr="Как работает светоотражающая разметка на дорогах?"/>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8" descr="Как работает светоотражающая разметка на дорогах?"/>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10" descr="Как работает светоотражающая разметка на дорогах?"/>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AutoShape 16" descr="Как работает светоотражающая разметка на дорогах?"/>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6" name="Рисунок 5"/>
          <p:cNvPicPr>
            <a:picLocks noChangeAspect="1"/>
          </p:cNvPicPr>
          <p:nvPr/>
        </p:nvPicPr>
        <p:blipFill>
          <a:blip r:embed="rId2"/>
          <a:stretch>
            <a:fillRect/>
          </a:stretch>
        </p:blipFill>
        <p:spPr>
          <a:xfrm>
            <a:off x="307975" y="629040"/>
            <a:ext cx="2828843" cy="2851795"/>
          </a:xfrm>
          <a:prstGeom prst="rect">
            <a:avLst/>
          </a:prstGeom>
        </p:spPr>
      </p:pic>
      <p:pic>
        <p:nvPicPr>
          <p:cNvPr id="8" name="Рисунок 7"/>
          <p:cNvPicPr>
            <a:picLocks noChangeAspect="1"/>
          </p:cNvPicPr>
          <p:nvPr/>
        </p:nvPicPr>
        <p:blipFill>
          <a:blip r:embed="rId3"/>
          <a:stretch>
            <a:fillRect/>
          </a:stretch>
        </p:blipFill>
        <p:spPr>
          <a:xfrm>
            <a:off x="4423494" y="3942500"/>
            <a:ext cx="3094403" cy="2972789"/>
          </a:xfrm>
          <a:prstGeom prst="rect">
            <a:avLst/>
          </a:prstGeom>
        </p:spPr>
      </p:pic>
      <p:pic>
        <p:nvPicPr>
          <p:cNvPr id="9" name="Рисунок 8"/>
          <p:cNvPicPr>
            <a:picLocks noChangeAspect="1"/>
          </p:cNvPicPr>
          <p:nvPr/>
        </p:nvPicPr>
        <p:blipFill>
          <a:blip r:embed="rId4"/>
          <a:stretch>
            <a:fillRect/>
          </a:stretch>
        </p:blipFill>
        <p:spPr>
          <a:xfrm>
            <a:off x="8406401" y="225343"/>
            <a:ext cx="3491985" cy="3513321"/>
          </a:xfrm>
          <a:prstGeom prst="rect">
            <a:avLst/>
          </a:prstGeom>
        </p:spPr>
      </p:pic>
      <p:sp>
        <p:nvSpPr>
          <p:cNvPr id="20" name="TextBox 19"/>
          <p:cNvSpPr txBox="1"/>
          <p:nvPr/>
        </p:nvSpPr>
        <p:spPr>
          <a:xfrm>
            <a:off x="854489" y="3492337"/>
            <a:ext cx="4260011" cy="461665"/>
          </a:xfrm>
          <a:prstGeom prst="rect">
            <a:avLst/>
          </a:prstGeom>
          <a:noFill/>
        </p:spPr>
        <p:txBody>
          <a:bodyPr wrap="square" rtlCol="0">
            <a:spAutoFit/>
          </a:bodyPr>
          <a:lstStyle/>
          <a:p>
            <a:r>
              <a:rPr lang="ru-RU" sz="2400" b="1" dirty="0" smtClean="0">
                <a:latin typeface="Times New Roman" panose="02020603050405020304" pitchFamily="18" charset="0"/>
                <a:cs typeface="Times New Roman" panose="02020603050405020304" pitchFamily="18" charset="0"/>
              </a:rPr>
              <a:t>СМА-123</a:t>
            </a:r>
            <a:endParaRPr lang="ru-RU" sz="2400" b="1"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5114500" y="3423024"/>
            <a:ext cx="4260011" cy="461665"/>
          </a:xfrm>
          <a:prstGeom prst="rect">
            <a:avLst/>
          </a:prstGeom>
          <a:noFill/>
        </p:spPr>
        <p:txBody>
          <a:bodyPr wrap="square" rtlCol="0">
            <a:spAutoFit/>
          </a:bodyPr>
          <a:lstStyle/>
          <a:p>
            <a:r>
              <a:rPr lang="ru-RU" sz="2400" b="1" dirty="0" smtClean="0">
                <a:latin typeface="Times New Roman" panose="02020603050405020304" pitchFamily="18" charset="0"/>
                <a:cs typeface="Times New Roman" panose="02020603050405020304" pitchFamily="18" charset="0"/>
              </a:rPr>
              <a:t>КД-3-ИТР</a:t>
            </a:r>
            <a:endParaRPr lang="ru-RU" sz="2400" b="1"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155575" y="4023315"/>
            <a:ext cx="4421375" cy="2308324"/>
          </a:xfrm>
          <a:prstGeom prst="rect">
            <a:avLst/>
          </a:prstGeom>
          <a:noFill/>
        </p:spPr>
        <p:txBody>
          <a:bodyPr wrap="square" rtlCol="0">
            <a:spAutoFit/>
          </a:bodyPr>
          <a:lstStyle/>
          <a:p>
            <a:r>
              <a:rPr lang="ru-RU" dirty="0"/>
              <a:t>Этот тип маячков может связываться со светофором и использует GPS, но работает только локально и не имеет доступа к сети. Хотя УДМ уступает по нагрузке и дальности видимости, мое решение обеспечивает мониторинг дорожной ситуации и быструю реакцию, что недоступно для СМА-123.</a:t>
            </a:r>
            <a:endParaRPr lang="ru-RU" dirty="0"/>
          </a:p>
        </p:txBody>
      </p:sp>
    </p:spTree>
    <p:extLst>
      <p:ext uri="{BB962C8B-B14F-4D97-AF65-F5344CB8AC3E}">
        <p14:creationId xmlns:p14="http://schemas.microsoft.com/office/powerpoint/2010/main" val="39615392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bg1">
                <a:lumMod val="50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3" name="TextBox 2"/>
          <p:cNvSpPr txBox="1"/>
          <p:nvPr/>
        </p:nvSpPr>
        <p:spPr>
          <a:xfrm>
            <a:off x="138545" y="120072"/>
            <a:ext cx="3077621" cy="523220"/>
          </a:xfrm>
          <a:prstGeom prst="rect">
            <a:avLst/>
          </a:prstGeom>
          <a:noFill/>
        </p:spPr>
        <p:txBody>
          <a:bodyPr wrap="square" rtlCol="0">
            <a:spAutoFit/>
          </a:bodyPr>
          <a:lstStyle/>
          <a:p>
            <a:r>
              <a:rPr lang="ru-RU"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Проектирование</a:t>
            </a:r>
            <a:r>
              <a:rPr lang="ru-RU" sz="2800" b="1" dirty="0">
                <a:effectLst>
                  <a:outerShdw blurRad="38100" dist="38100" dir="2700000" algn="tl">
                    <a:srgbClr val="000000">
                      <a:alpha val="43137"/>
                    </a:srgbClr>
                  </a:outerShdw>
                </a:effectLst>
              </a:rPr>
              <a:t>:</a:t>
            </a:r>
          </a:p>
        </p:txBody>
      </p:sp>
      <p:pic>
        <p:nvPicPr>
          <p:cNvPr id="2" name="Рисунок 1"/>
          <p:cNvPicPr>
            <a:picLocks noChangeAspect="1"/>
          </p:cNvPicPr>
          <p:nvPr/>
        </p:nvPicPr>
        <p:blipFill>
          <a:blip r:embed="rId2"/>
          <a:stretch>
            <a:fillRect/>
          </a:stretch>
        </p:blipFill>
        <p:spPr>
          <a:xfrm>
            <a:off x="1677355" y="901709"/>
            <a:ext cx="9404172" cy="5608421"/>
          </a:xfrm>
          <a:prstGeom prst="rect">
            <a:avLst/>
          </a:prstGeom>
        </p:spPr>
      </p:pic>
    </p:spTree>
    <p:extLst>
      <p:ext uri="{BB962C8B-B14F-4D97-AF65-F5344CB8AC3E}">
        <p14:creationId xmlns:p14="http://schemas.microsoft.com/office/powerpoint/2010/main" val="38785332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bg1">
                <a:lumMod val="50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175490" y="200209"/>
            <a:ext cx="3166800" cy="523220"/>
          </a:xfrm>
          <a:prstGeom prst="rect">
            <a:avLst/>
          </a:prstGeom>
          <a:noFill/>
        </p:spPr>
        <p:txBody>
          <a:bodyPr wrap="square" rtlCol="0">
            <a:spAutoFit/>
          </a:bodyPr>
          <a:lstStyle/>
          <a:p>
            <a:r>
              <a:rPr lang="ru-RU" sz="2800" b="1" dirty="0" err="1" smtClean="0">
                <a:effectLst>
                  <a:outerShdw blurRad="38100" dist="38100" dir="2700000" algn="tl">
                    <a:srgbClr val="000000">
                      <a:alpha val="43137"/>
                    </a:srgbClr>
                  </a:outerShdw>
                </a:effectLst>
              </a:rPr>
              <a:t>Схемотехника</a:t>
            </a:r>
            <a:r>
              <a:rPr lang="ru-RU" sz="2800" b="1" dirty="0" smtClean="0">
                <a:effectLst>
                  <a:outerShdw blurRad="38100" dist="38100" dir="2700000" algn="tl">
                    <a:srgbClr val="000000">
                      <a:alpha val="43137"/>
                    </a:srgbClr>
                  </a:outerShdw>
                </a:effectLst>
              </a:rPr>
              <a:t> </a:t>
            </a:r>
            <a:r>
              <a:rPr lang="en-US" sz="2800" b="1" dirty="0" err="1" smtClean="0">
                <a:effectLst>
                  <a:outerShdw blurRad="38100" dist="38100" dir="2700000" algn="tl">
                    <a:srgbClr val="000000">
                      <a:alpha val="43137"/>
                    </a:srgbClr>
                  </a:outerShdw>
                </a:effectLst>
              </a:rPr>
              <a:t>orig</a:t>
            </a:r>
            <a:endParaRPr lang="ru-RU" sz="2800" b="1" dirty="0">
              <a:effectLst>
                <a:outerShdw blurRad="38100" dist="38100" dir="2700000" algn="tl">
                  <a:srgbClr val="000000">
                    <a:alpha val="43137"/>
                  </a:srgbClr>
                </a:outerShdw>
              </a:effectLst>
            </a:endParaRPr>
          </a:p>
        </p:txBody>
      </p:sp>
      <p:pic>
        <p:nvPicPr>
          <p:cNvPr id="4" name="Рисунок 3"/>
          <p:cNvPicPr>
            <a:picLocks noChangeAspect="1"/>
          </p:cNvPicPr>
          <p:nvPr/>
        </p:nvPicPr>
        <p:blipFill>
          <a:blip r:embed="rId2"/>
          <a:stretch>
            <a:fillRect/>
          </a:stretch>
        </p:blipFill>
        <p:spPr>
          <a:xfrm>
            <a:off x="1039529" y="809505"/>
            <a:ext cx="10462660" cy="5876377"/>
          </a:xfrm>
          <a:prstGeom prst="rect">
            <a:avLst/>
          </a:prstGeom>
        </p:spPr>
      </p:pic>
    </p:spTree>
    <p:extLst>
      <p:ext uri="{BB962C8B-B14F-4D97-AF65-F5344CB8AC3E}">
        <p14:creationId xmlns:p14="http://schemas.microsoft.com/office/powerpoint/2010/main" val="11129275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bg1">
                <a:lumMod val="50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4" name="TextBox 3"/>
          <p:cNvSpPr txBox="1"/>
          <p:nvPr/>
        </p:nvSpPr>
        <p:spPr>
          <a:xfrm>
            <a:off x="138545" y="120072"/>
            <a:ext cx="3392931" cy="523220"/>
          </a:xfrm>
          <a:prstGeom prst="rect">
            <a:avLst/>
          </a:prstGeom>
          <a:noFill/>
        </p:spPr>
        <p:txBody>
          <a:bodyPr wrap="square" rtlCol="0">
            <a:spAutoFit/>
          </a:bodyPr>
          <a:lstStyle/>
          <a:p>
            <a:r>
              <a:rPr lang="ru-RU" sz="28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Проектирование</a:t>
            </a:r>
            <a:r>
              <a:rPr lang="ru-RU" sz="2800" b="1" dirty="0" smtClean="0">
                <a:effectLst>
                  <a:outerShdw blurRad="38100" dist="38100" dir="2700000" algn="tl">
                    <a:srgbClr val="000000">
                      <a:alpha val="43137"/>
                    </a:srgbClr>
                  </a:outerShdw>
                </a:effectLst>
              </a:rPr>
              <a:t>:</a:t>
            </a:r>
            <a:endParaRPr lang="ru-RU" sz="2800" b="1" dirty="0">
              <a:effectLst>
                <a:outerShdw blurRad="38100" dist="38100" dir="2700000" algn="tl">
                  <a:srgbClr val="000000">
                    <a:alpha val="43137"/>
                  </a:srgbClr>
                </a:outerShdw>
              </a:effectLst>
            </a:endParaRPr>
          </a:p>
        </p:txBody>
      </p:sp>
      <p:pic>
        <p:nvPicPr>
          <p:cNvPr id="4108" name="Picture 12" descr="https://sun9-88.userapi.com/impg/x5iYfcztjpddAf5EPbWuSPR-vsRM2F-FM6Cwuw/4zVNPl29QyQ.jpg?size=1920x1080&amp;quality=96&amp;sign=49cd78ea69ed7824e3970af3f008ff4c&amp;type=alb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5787" y="1524713"/>
            <a:ext cx="3102411" cy="1745107"/>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https://sun9-57.userapi.com/impg/InxRFFOg8E9eNqPi8zNMuulSLmSZnIK5OIx2Tw/4uNTsXjYHO8.jpg?size=1920x1080&amp;quality=96&amp;sign=3fcad18b14ca2a07ebb22eaa947e7df7&amp;type=alb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96358" y="1529982"/>
            <a:ext cx="3092204" cy="1739364"/>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sun9-59.userapi.com/impg/QQkMZgAdEyZE-mux_4Uft9PxsfJZW3ghNXPDIA/71X0LaYB2Ew.jpg?size=1920x1080&amp;quality=96&amp;sign=56dbc1b30eaea9221e25d6fcac9901c0&amp;type=alb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525" y="1524237"/>
            <a:ext cx="3104102" cy="174605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40555" y="643292"/>
            <a:ext cx="3472874" cy="461665"/>
          </a:xfrm>
          <a:prstGeom prst="rect">
            <a:avLst/>
          </a:prstGeom>
          <a:noFill/>
        </p:spPr>
        <p:txBody>
          <a:bodyPr wrap="square" rtlCol="0">
            <a:spAutoFit/>
          </a:bodyPr>
          <a:lstStyle/>
          <a:p>
            <a:r>
              <a:rPr lang="ru-RU" sz="2400" dirty="0" smtClean="0">
                <a:latin typeface="Times New Roman" panose="02020603050405020304" pitchFamily="18" charset="0"/>
                <a:cs typeface="Times New Roman" panose="02020603050405020304" pitchFamily="18" charset="0"/>
              </a:rPr>
              <a:t>При обычных условиях:</a:t>
            </a:r>
            <a:endParaRPr lang="ru-RU" sz="2400" dirty="0">
              <a:latin typeface="Times New Roman" panose="02020603050405020304" pitchFamily="18" charset="0"/>
              <a:cs typeface="Times New Roman" panose="02020603050405020304" pitchFamily="18" charset="0"/>
            </a:endParaRPr>
          </a:p>
        </p:txBody>
      </p:sp>
      <p:pic>
        <p:nvPicPr>
          <p:cNvPr id="24" name="Picture 6" descr="https://sun9-62.userapi.com/impg/1Z83JWmLex9s4BiSNAr7zlS_ngNL4BsmFmNThw/UVQmKYYBkZA.jpg?size=1920x1080&amp;quality=96&amp;sign=4f176158fbf289c61d5fbc13d9991930&amp;type=alb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73803" y="4614538"/>
            <a:ext cx="3104104" cy="174605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s://sun9-62.userapi.com/impg/2CSpJYjYpyiTVuH9a5BqukW7SbVZROoZdFEmgg/Xzm0UI03gZs.jpg?size=1920x1080&amp;quality=96&amp;sign=10218574e933b98f9f5418c632432897&amp;type=alb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84458" y="4614538"/>
            <a:ext cx="3104103" cy="174605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https://sun9-75.userapi.com/impg/L0pgow8FIbw5oU7KMt_z9tsc3lyLFUmTubzxjw/HlfUAR7Akkk.jpg?size=1920x1080&amp;quality=96&amp;sign=e47c3a6a76714e2e8f28424c92410fa8&amp;type=alb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3525" y="4614538"/>
            <a:ext cx="3104102" cy="174605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5234883" y="3689576"/>
            <a:ext cx="1884218" cy="461665"/>
          </a:xfrm>
          <a:prstGeom prst="rect">
            <a:avLst/>
          </a:prstGeom>
          <a:noFill/>
        </p:spPr>
        <p:txBody>
          <a:bodyPr wrap="square" rtlCol="0">
            <a:spAutoFit/>
          </a:bodyPr>
          <a:lstStyle/>
          <a:p>
            <a:r>
              <a:rPr lang="ru-RU" sz="2400" dirty="0" smtClean="0">
                <a:latin typeface="Times New Roman" panose="02020603050405020304" pitchFamily="18" charset="0"/>
                <a:cs typeface="Times New Roman" panose="02020603050405020304" pitchFamily="18" charset="0"/>
              </a:rPr>
              <a:t>При тумане:</a:t>
            </a:r>
            <a:endParaRPr lang="ru-R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6480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bg1">
                <a:lumMod val="50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3" name="TextBox 2"/>
          <p:cNvSpPr txBox="1"/>
          <p:nvPr/>
        </p:nvSpPr>
        <p:spPr>
          <a:xfrm>
            <a:off x="138545" y="120072"/>
            <a:ext cx="3161703" cy="523220"/>
          </a:xfrm>
          <a:prstGeom prst="rect">
            <a:avLst/>
          </a:prstGeom>
          <a:noFill/>
        </p:spPr>
        <p:txBody>
          <a:bodyPr wrap="square" rtlCol="0">
            <a:spAutoFit/>
          </a:bodyPr>
          <a:lstStyle/>
          <a:p>
            <a:r>
              <a:rPr lang="ru-RU"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Проектирование</a:t>
            </a:r>
            <a:r>
              <a:rPr lang="ru-RU" sz="2800" dirty="0">
                <a:effectLst>
                  <a:outerShdw blurRad="38100" dist="38100" dir="2700000" algn="tl">
                    <a:srgbClr val="000000">
                      <a:alpha val="43137"/>
                    </a:srgbClr>
                  </a:outerShdw>
                </a:effectLst>
              </a:rPr>
              <a:t>:</a:t>
            </a:r>
          </a:p>
        </p:txBody>
      </p:sp>
      <p:pic>
        <p:nvPicPr>
          <p:cNvPr id="2" name="анимация">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79054" y="744314"/>
            <a:ext cx="10141528" cy="5704610"/>
          </a:xfrm>
          <a:prstGeom prst="rect">
            <a:avLst/>
          </a:prstGeom>
        </p:spPr>
      </p:pic>
    </p:spTree>
    <p:extLst>
      <p:ext uri="{BB962C8B-B14F-4D97-AF65-F5344CB8AC3E}">
        <p14:creationId xmlns:p14="http://schemas.microsoft.com/office/powerpoint/2010/main" val="31015265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bg1">
                <a:lumMod val="50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175490" y="200209"/>
            <a:ext cx="3166800" cy="523220"/>
          </a:xfrm>
          <a:prstGeom prst="rect">
            <a:avLst/>
          </a:prstGeom>
          <a:noFill/>
        </p:spPr>
        <p:txBody>
          <a:bodyPr wrap="square" rtlCol="0">
            <a:spAutoFit/>
          </a:bodyPr>
          <a:lstStyle/>
          <a:p>
            <a:r>
              <a:rPr lang="ru-RU"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Готовый</a:t>
            </a:r>
            <a:r>
              <a:rPr lang="ru-RU" sz="2800" b="1" dirty="0">
                <a:effectLst>
                  <a:outerShdw blurRad="38100" dist="38100" dir="2700000" algn="tl">
                    <a:srgbClr val="000000">
                      <a:alpha val="43137"/>
                    </a:srgbClr>
                  </a:outerShdw>
                </a:effectLst>
              </a:rPr>
              <a:t> </a:t>
            </a:r>
            <a:r>
              <a:rPr lang="ru-RU"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продукт</a:t>
            </a:r>
            <a:r>
              <a:rPr lang="ru-RU" sz="2800" b="1" dirty="0">
                <a:effectLst>
                  <a:outerShdw blurRad="38100" dist="38100" dir="2700000" algn="tl">
                    <a:srgbClr val="000000">
                      <a:alpha val="43137"/>
                    </a:srgbClr>
                  </a:outerShdw>
                </a:effectLst>
              </a:rPr>
              <a:t>:</a:t>
            </a:r>
          </a:p>
        </p:txBody>
      </p:sp>
      <p:pic>
        <p:nvPicPr>
          <p:cNvPr id="3" name="Рисунок 2"/>
          <p:cNvPicPr>
            <a:picLocks noChangeAspect="1"/>
          </p:cNvPicPr>
          <p:nvPr/>
        </p:nvPicPr>
        <p:blipFill>
          <a:blip r:embed="rId2"/>
          <a:stretch>
            <a:fillRect/>
          </a:stretch>
        </p:blipFill>
        <p:spPr>
          <a:xfrm>
            <a:off x="300916" y="723429"/>
            <a:ext cx="5506008" cy="4129506"/>
          </a:xfrm>
          <a:prstGeom prst="rect">
            <a:avLst/>
          </a:prstGeom>
        </p:spPr>
      </p:pic>
      <p:pic>
        <p:nvPicPr>
          <p:cNvPr id="4" name="Рисунок 3"/>
          <p:cNvPicPr>
            <a:picLocks noChangeAspect="1"/>
          </p:cNvPicPr>
          <p:nvPr/>
        </p:nvPicPr>
        <p:blipFill>
          <a:blip r:embed="rId3"/>
          <a:stretch>
            <a:fillRect/>
          </a:stretch>
        </p:blipFill>
        <p:spPr>
          <a:xfrm>
            <a:off x="6396969" y="200209"/>
            <a:ext cx="4523620" cy="3392715"/>
          </a:xfrm>
          <a:prstGeom prst="rect">
            <a:avLst/>
          </a:prstGeom>
        </p:spPr>
      </p:pic>
      <p:pic>
        <p:nvPicPr>
          <p:cNvPr id="5" name="Рисунок 4"/>
          <p:cNvPicPr>
            <a:picLocks noChangeAspect="1"/>
          </p:cNvPicPr>
          <p:nvPr/>
        </p:nvPicPr>
        <p:blipFill>
          <a:blip r:embed="rId4"/>
          <a:stretch>
            <a:fillRect/>
          </a:stretch>
        </p:blipFill>
        <p:spPr>
          <a:xfrm>
            <a:off x="6564935" y="3595563"/>
            <a:ext cx="4187687" cy="3140765"/>
          </a:xfrm>
          <a:prstGeom prst="rect">
            <a:avLst/>
          </a:prstGeom>
        </p:spPr>
      </p:pic>
    </p:spTree>
    <p:extLst>
      <p:ext uri="{BB962C8B-B14F-4D97-AF65-F5344CB8AC3E}">
        <p14:creationId xmlns:p14="http://schemas.microsoft.com/office/powerpoint/2010/main" val="343488142"/>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2937</TotalTime>
  <Words>633</Words>
  <Application>Microsoft Office PowerPoint</Application>
  <PresentationFormat>Широкоэкранный</PresentationFormat>
  <Paragraphs>48</Paragraphs>
  <Slides>15</Slides>
  <Notes>0</Notes>
  <HiddenSlides>0</HiddenSlides>
  <MMClips>1</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15</vt:i4>
      </vt:variant>
    </vt:vector>
  </HeadingPairs>
  <TitlesOfParts>
    <vt:vector size="20" baseType="lpstr">
      <vt:lpstr>Arial</vt:lpstr>
      <vt:lpstr>Calibri</vt:lpstr>
      <vt:lpstr>Calibri Light</vt:lpstr>
      <vt:lpstr>Times New Roman</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Разрешите поблагодарить Вас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54</cp:revision>
  <dcterms:created xsi:type="dcterms:W3CDTF">2022-01-21T14:49:37Z</dcterms:created>
  <dcterms:modified xsi:type="dcterms:W3CDTF">2025-02-16T16:54:11Z</dcterms:modified>
</cp:coreProperties>
</file>